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E0A46-1D75-4F8A-8B92-9C67CCA25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7BE7B-AC20-444A-B4A5-228D39CD8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BBEFC-E992-4AC4-A7CB-741604E2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364DD-62C4-4566-8E42-60004AC6D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32A5-8E16-4EB8-B101-6D42F091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30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5567-5BCB-43E6-BD6C-8ED771D8C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E7BB5-82E6-4D9D-BD0F-6FA9274EF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41370-26B2-4C89-957A-B655E979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D2146-4725-4091-A33D-3FCBEB16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32FE8-03E6-463C-A10C-716CDB2F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53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289A96-1C55-40BF-9173-A1656C4B8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D9341-8917-49DF-9F07-109CB5B8A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631DD-54BC-42E8-A3CD-66AC3884C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A352F-BA1C-4360-BDFC-D3217528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A28C0-6BB3-44E2-810F-436C2199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317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6D817-B772-4D79-8AE3-9CDC9DC7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D5862-A14F-4EAB-8BF9-62371097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B86AE-9207-401A-89C0-BCEDB073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53F90-0244-4C2A-80AB-F11A632B1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DDD91-49E5-4B89-BF06-FEE7217B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21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F6B1-2E1D-47D7-B456-9E5078A8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7E1C6-BB9A-4D55-A65A-A92AC5C02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63278-002B-41D4-9DF7-1760C5F8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0EAFD-A24B-4CD8-B2A1-CDBC8A10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90835-A0AA-4DBA-8C56-50AF13B2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22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3218F-8D77-4923-8E4D-59021BE70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822D-C705-485E-9D64-51DFF57F7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E38A2-6275-42CD-A7B2-46369ED0D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DB566-82AF-44A5-9D01-B9E4B612B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BD6E2-FC0A-4A33-B7BE-823DF8C0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F0CBD-5A16-4DA6-BDBC-32631D959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66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066A-5A79-413A-9185-6D6E09007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008F0-3FDB-41D1-9DF8-CB3D3CD8D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8177E-A4A5-4598-B770-8DC8908F5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F2883-7D0F-4824-8DE4-EFB01EEDE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45770-2E28-4177-9D76-81BBAB2FC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BE0042-DDC0-4DAE-90A0-22B924680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65BFF2-1BF6-4C12-BA75-04F32422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FBA9A4-7E7F-4825-9E99-15FC47C9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09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5D804-3190-440C-9AE0-A60F0FF9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64A65-0491-48B9-B882-EB6C1463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C8BC7-279D-45FE-A2E5-3701765F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623D05-8D1D-4935-94FC-B96BB10C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C4C264-D1D7-4AA0-9744-7CB4E4DB4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74B773-7D2A-496E-810A-2591DEC5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007EB-F903-42FF-AB5D-EAE18D99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12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2FDC-96B0-4ADA-9FCB-270A51F2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3D1D0-D164-43BC-B01D-C8182C09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4F771-E785-44AA-9080-E97744488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4873A-9DDF-47A2-A30E-843380620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B3D6E-8FD9-4200-839F-08847366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0F46-99D5-49EC-A3E3-462441D9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20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9D50-FFA3-4223-A8C2-6AC13493E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16AA7-D87E-40F5-89F0-A3A90EE97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3F62D-3734-4C92-B948-07CA1DCD4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A4550-B0E3-4D51-9FAD-1283D27D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8EFED-0208-4923-82A8-AC7BC8FDF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17E27-9369-4803-839A-A5CFB9A1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04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39DE3-ABFC-40E5-8B09-3543F638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0DDD3-0260-4AB4-A501-4AD0DAAB6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FA9BA-CCCE-4FA8-A610-80C964EFC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F7315-0235-49FF-A25E-CF334D7C2917}" type="datetimeFigureOut">
              <a:rPr lang="es-ES" smtClean="0"/>
              <a:t>25/02/2020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5FBD2-DD14-423E-9319-FF0FAB406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1EA29-16C0-49B7-AB4D-FA09FD98F8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9491C-5807-44D4-A196-46F86ACCC69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254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17D98-F2ED-4FED-930D-08CCB930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Contexto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744F4-5D4B-4417-9E9C-89594EA5B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0688"/>
            <a:ext cx="10832284" cy="1895475"/>
          </a:xfrm>
        </p:spPr>
        <p:txBody>
          <a:bodyPr/>
          <a:lstStyle/>
          <a:p>
            <a:r>
              <a:rPr lang="es-ES" dirty="0"/>
              <a:t>Desinversión en tecnologías convencionales (Carbón)</a:t>
            </a:r>
          </a:p>
          <a:p>
            <a:r>
              <a:rPr lang="es-ES" dirty="0"/>
              <a:t>Alta inversión en renovables</a:t>
            </a:r>
          </a:p>
          <a:p>
            <a:r>
              <a:rPr lang="es-ES" dirty="0"/>
              <a:t>Objetivos de emisiones Europeos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A874D4-53D8-4C11-B2AB-9F49E6383B45}"/>
              </a:ext>
            </a:extLst>
          </p:cNvPr>
          <p:cNvSpPr txBox="1">
            <a:spLocks/>
          </p:cNvSpPr>
          <p:nvPr/>
        </p:nvSpPr>
        <p:spPr>
          <a:xfrm>
            <a:off x="685800" y="4754563"/>
            <a:ext cx="11023600" cy="132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Maximizar beneficio al mínimo riesgo de una empresa de EE.RR. Participando en los mercados de energía eléctrica mediante modelos predictivos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66CA0C3-FD64-4105-8345-40A8174680BD}"/>
              </a:ext>
            </a:extLst>
          </p:cNvPr>
          <p:cNvSpPr txBox="1">
            <a:spLocks/>
          </p:cNvSpPr>
          <p:nvPr/>
        </p:nvSpPr>
        <p:spPr>
          <a:xfrm>
            <a:off x="838200" y="3514987"/>
            <a:ext cx="10515600" cy="1239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245874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40047BA-2303-467C-A1B9-2DBDED5DF3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9"/>
          <a:stretch/>
        </p:blipFill>
        <p:spPr>
          <a:xfrm>
            <a:off x="5830391" y="1537803"/>
            <a:ext cx="5913194" cy="378239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AD0DAED-00D8-40F3-9F4E-4949BD5E5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399" y="5439214"/>
            <a:ext cx="5622186" cy="1053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800" dirty="0"/>
              <a:t>Las ofertas de energía tienen restricciones:</a:t>
            </a:r>
          </a:p>
          <a:p>
            <a:pPr marL="0" indent="0">
              <a:buNone/>
            </a:pPr>
            <a:r>
              <a:rPr lang="es-ES" sz="1800" dirty="0"/>
              <a:t>Máxima variación entre horas, mínimo de horas funcionando, …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4B7C519-0DF4-45E2-ACE9-B120ED0B0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/>
          <a:lstStyle/>
          <a:p>
            <a:r>
              <a:rPr lang="es-ES" dirty="0"/>
              <a:t>Mercado marginalista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037D522-32A8-430F-917A-5676B711F6F7}"/>
              </a:ext>
            </a:extLst>
          </p:cNvPr>
          <p:cNvSpPr txBox="1">
            <a:spLocks/>
          </p:cNvSpPr>
          <p:nvPr/>
        </p:nvSpPr>
        <p:spPr>
          <a:xfrm>
            <a:off x="1324174" y="5342515"/>
            <a:ext cx="1046080" cy="569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b="1" dirty="0"/>
              <a:t>OMIE</a:t>
            </a: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7A11126B-3B22-4401-BEC7-EFAA99BEA7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3" y="1537803"/>
            <a:ext cx="5462058" cy="378239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EA5DAE4-146A-4786-9F7A-DB7127609BA5}"/>
              </a:ext>
            </a:extLst>
          </p:cNvPr>
          <p:cNvSpPr txBox="1">
            <a:spLocks/>
          </p:cNvSpPr>
          <p:nvPr/>
        </p:nvSpPr>
        <p:spPr>
          <a:xfrm>
            <a:off x="3710161" y="5320197"/>
            <a:ext cx="2120230" cy="688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b="1" dirty="0"/>
              <a:t>REE (ESIOS)</a:t>
            </a:r>
          </a:p>
        </p:txBody>
      </p:sp>
    </p:spTree>
    <p:extLst>
      <p:ext uri="{BB962C8B-B14F-4D97-AF65-F5344CB8AC3E}">
        <p14:creationId xmlns:p14="http://schemas.microsoft.com/office/powerpoint/2010/main" val="2313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ECD1401-7A04-41D7-AFF3-AAC840D0ED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63" r="10810"/>
          <a:stretch/>
        </p:blipFill>
        <p:spPr>
          <a:xfrm>
            <a:off x="672703" y="3743416"/>
            <a:ext cx="4794647" cy="278217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D08A7E1-95AF-481E-B818-F36D1D63F246}"/>
              </a:ext>
            </a:extLst>
          </p:cNvPr>
          <p:cNvSpPr/>
          <p:nvPr/>
        </p:nvSpPr>
        <p:spPr>
          <a:xfrm>
            <a:off x="9816702" y="6156262"/>
            <a:ext cx="1854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BOE-A-2018-6295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26A6D3CC-8821-4545-B4B7-CA39736F6D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78"/>
          <a:stretch/>
        </p:blipFill>
        <p:spPr>
          <a:xfrm>
            <a:off x="1100134" y="1257300"/>
            <a:ext cx="4367216" cy="235109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2518C44-E864-4589-A2CB-A0A71DC54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/>
          <a:lstStyle/>
          <a:p>
            <a:r>
              <a:rPr lang="es-ES" dirty="0"/>
              <a:t>Mercados de energía</a:t>
            </a: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30BA663-610F-4F9E-88F2-4D1E8E19A2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775" y="1492780"/>
            <a:ext cx="6428992" cy="391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8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6EEA-0213-4F83-9D75-8489B3860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96043"/>
            <a:ext cx="10604500" cy="1121186"/>
          </a:xfrm>
        </p:spPr>
        <p:txBody>
          <a:bodyPr/>
          <a:lstStyle/>
          <a:p>
            <a:r>
              <a:rPr lang="es-ES" dirty="0"/>
              <a:t>Otros temas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2B12FA-9ED9-4449-AA6F-5AE69DD61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1976"/>
            <a:ext cx="4927600" cy="1206500"/>
          </a:xfrm>
        </p:spPr>
        <p:txBody>
          <a:bodyPr>
            <a:normAutofit/>
          </a:bodyPr>
          <a:lstStyle/>
          <a:p>
            <a:r>
              <a:rPr lang="es-ES" sz="2000" dirty="0"/>
              <a:t>Banda secundaria (a subir y a bajar)</a:t>
            </a:r>
          </a:p>
          <a:p>
            <a:r>
              <a:rPr lang="es-ES" sz="2000" dirty="0"/>
              <a:t>Banda terciaria (a subir y a bajar)</a:t>
            </a:r>
          </a:p>
          <a:p>
            <a:r>
              <a:rPr lang="es-ES" sz="2000" dirty="0"/>
              <a:t>Desvíos (a subir y a bajar)</a:t>
            </a:r>
          </a:p>
          <a:p>
            <a:pPr marL="0" indent="0">
              <a:buNone/>
            </a:pPr>
            <a:endParaRPr lang="es-E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8B835F-02AA-4702-BD81-9484D0B67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87315"/>
            <a:ext cx="5842000" cy="3305560"/>
          </a:xfrm>
          <a:prstGeom prst="rect">
            <a:avLst/>
          </a:prstGeom>
        </p:spPr>
      </p:pic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64B062BC-732A-4ADF-97D4-9ADD86AB5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612" y="1831976"/>
            <a:ext cx="4016188" cy="4267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E823A28-5E8D-40BA-834C-EF0F3FC849C8}"/>
              </a:ext>
            </a:extLst>
          </p:cNvPr>
          <p:cNvSpPr txBox="1">
            <a:spLocks/>
          </p:cNvSpPr>
          <p:nvPr/>
        </p:nvSpPr>
        <p:spPr>
          <a:xfrm>
            <a:off x="749300" y="1217228"/>
            <a:ext cx="10375900" cy="631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dirty="0"/>
              <a:t>El gran problema de la energía eléctrica: Generación = Demanda</a:t>
            </a:r>
          </a:p>
        </p:txBody>
      </p:sp>
    </p:spTree>
    <p:extLst>
      <p:ext uri="{BB962C8B-B14F-4D97-AF65-F5344CB8AC3E}">
        <p14:creationId xmlns:p14="http://schemas.microsoft.com/office/powerpoint/2010/main" val="258446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B0F52-C4E9-4985-AACE-5C9EBADB0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699"/>
            <a:ext cx="10515600" cy="1419488"/>
          </a:xfrm>
        </p:spPr>
        <p:txBody>
          <a:bodyPr>
            <a:normAutofit/>
          </a:bodyPr>
          <a:lstStyle/>
          <a:p>
            <a:r>
              <a:rPr lang="es-ES" dirty="0"/>
              <a:t>Precio de la energía: Generación = Demanda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BC672-46C8-447A-A6FD-0C0461F3D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1"/>
            <a:ext cx="7886700" cy="5168900"/>
          </a:xfrm>
        </p:spPr>
        <p:txBody>
          <a:bodyPr>
            <a:normAutofit/>
          </a:bodyPr>
          <a:lstStyle/>
          <a:p>
            <a:r>
              <a:rPr lang="es-ES" dirty="0"/>
              <a:t>Demanda</a:t>
            </a:r>
          </a:p>
          <a:p>
            <a:pPr lvl="1"/>
            <a:r>
              <a:rPr lang="es-ES" dirty="0"/>
              <a:t>Doméstica, industrial y comercial</a:t>
            </a:r>
          </a:p>
          <a:p>
            <a:r>
              <a:rPr lang="es-ES" dirty="0"/>
              <a:t>Generación de régimen especial (no gestionables)</a:t>
            </a:r>
          </a:p>
          <a:p>
            <a:pPr lvl="1"/>
            <a:r>
              <a:rPr lang="es-ES" dirty="0"/>
              <a:t>Solar, eólica, hidráulica fluyente, …</a:t>
            </a:r>
          </a:p>
          <a:p>
            <a:r>
              <a:rPr lang="es-ES" dirty="0"/>
              <a:t>Convencionales (gestionables)</a:t>
            </a:r>
          </a:p>
          <a:p>
            <a:pPr lvl="1"/>
            <a:r>
              <a:rPr lang="es-ES" dirty="0"/>
              <a:t>Embalses hidráulicos</a:t>
            </a:r>
          </a:p>
          <a:p>
            <a:pPr lvl="1"/>
            <a:r>
              <a:rPr lang="es-ES" dirty="0"/>
              <a:t>Nuclear, Gas, Carbón, Petróleo, …</a:t>
            </a:r>
          </a:p>
          <a:p>
            <a:r>
              <a:rPr lang="es-ES" dirty="0"/>
              <a:t>Precio Spot de los subyacentes </a:t>
            </a:r>
          </a:p>
          <a:p>
            <a:pPr lvl="1"/>
            <a:r>
              <a:rPr lang="es-ES" dirty="0"/>
              <a:t>(€/$, CO2, …) </a:t>
            </a:r>
          </a:p>
          <a:p>
            <a:r>
              <a:rPr lang="es-ES" dirty="0"/>
              <a:t>Poder de mercado de las diferentes empresas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095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Contexto general</vt:lpstr>
      <vt:lpstr>Mercado marginalista</vt:lpstr>
      <vt:lpstr>Mercados de energía</vt:lpstr>
      <vt:lpstr>Otros temas </vt:lpstr>
      <vt:lpstr>Precio de la energía: Generación = Demanda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unidad IA</dc:creator>
  <cp:lastModifiedBy>unidad IA</cp:lastModifiedBy>
  <cp:revision>10</cp:revision>
  <dcterms:created xsi:type="dcterms:W3CDTF">2020-02-25T14:17:45Z</dcterms:created>
  <dcterms:modified xsi:type="dcterms:W3CDTF">2020-02-25T15:18:23Z</dcterms:modified>
</cp:coreProperties>
</file>